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9"/>
  </p:notesMasterIdLst>
  <p:sldIdLst>
    <p:sldId id="262" r:id="rId4"/>
    <p:sldId id="289" r:id="rId5"/>
    <p:sldId id="291" r:id="rId6"/>
    <p:sldId id="261" r:id="rId7"/>
    <p:sldId id="267" r:id="rId8"/>
    <p:sldId id="278" r:id="rId9"/>
    <p:sldId id="268" r:id="rId10"/>
    <p:sldId id="294" r:id="rId11"/>
    <p:sldId id="297" r:id="rId12"/>
    <p:sldId id="271" r:id="rId13"/>
    <p:sldId id="298" r:id="rId14"/>
    <p:sldId id="272" r:id="rId15"/>
    <p:sldId id="277" r:id="rId16"/>
    <p:sldId id="279" r:id="rId17"/>
    <p:sldId id="259" r:id="rId18"/>
    <p:sldId id="282" r:id="rId19"/>
    <p:sldId id="266" r:id="rId20"/>
    <p:sldId id="284" r:id="rId21"/>
    <p:sldId id="293" r:id="rId22"/>
    <p:sldId id="287" r:id="rId23"/>
    <p:sldId id="285" r:id="rId24"/>
    <p:sldId id="286" r:id="rId25"/>
    <p:sldId id="292" r:id="rId26"/>
    <p:sldId id="288" r:id="rId27"/>
    <p:sldId id="2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AD40A-F6BC-4E57-926A-D3D72073F6F1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666B7-E464-4283-97B6-DE9163D000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4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D754E-C02C-4695-BC52-8341AEF1C1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01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00BF-188F-4ECA-A151-E83D9CF9AE6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7EAF-B56D-41B1-A0CD-30A0EDF0A2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4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00BF-188F-4ECA-A151-E83D9CF9AE6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7EAF-B56D-41B1-A0CD-30A0EDF0A2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0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00BF-188F-4ECA-A151-E83D9CF9AE6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7EAF-B56D-41B1-A0CD-30A0EDF0A2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7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17113-0C30-4330-97B8-C5350DDB8FDF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82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DE9E3-026E-4C13-87BC-BDBB94107F9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93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7ABC7-5CC4-4D9D-8C07-B21B82DFF9F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0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98EB-4C94-40B5-8489-BBB8D37164A1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6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81A4B-5022-4F25-A17A-464475CACC1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37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CEB79-F851-491C-8D25-CC8BE0072C9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78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FB4C-9CDD-4B99-97D1-3C6389199CFA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29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CEE99-BF04-483D-815B-CA06D1FA4936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9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00BF-188F-4ECA-A151-E83D9CF9AE6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7EAF-B56D-41B1-A0CD-30A0EDF0A2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44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6A676-51D8-4BCE-9BC5-773E76AD33D1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84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C595-1B7E-4098-B6AD-DEB12A18E60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56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44904-A02E-4ECE-BFC4-D4462A63ADF4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68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8B139-A3B7-4876-BD1F-F3416CE73BA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61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17113-0C30-4330-97B8-C5350DDB8FDF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65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DE9E3-026E-4C13-87BC-BDBB94107F99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63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E7ABC7-5CC4-4D9D-8C07-B21B82DFF9F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61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98EB-4C94-40B5-8489-BBB8D37164A1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6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281A4B-5022-4F25-A17A-464475CACC1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24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CEB79-F851-491C-8D25-CC8BE0072C9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8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00BF-188F-4ECA-A151-E83D9CF9AE6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7EAF-B56D-41B1-A0CD-30A0EDF0A2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1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FB4C-9CDD-4B99-97D1-3C6389199CFA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44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CEE99-BF04-483D-815B-CA06D1FA4936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D6A676-51D8-4BCE-9BC5-773E76AD33D1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30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6C595-1B7E-4098-B6AD-DEB12A18E60D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53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44904-A02E-4ECE-BFC4-D4462A63ADF4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57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8B139-A3B7-4876-BD1F-F3416CE73BAC}" type="slidenum">
              <a:rPr lang="fr-FR" altLang="fr-FR">
                <a:solidFill>
                  <a:srgbClr val="000000"/>
                </a:solidFill>
              </a:rPr>
              <a:pPr/>
              <a:t>‹N°›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1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00BF-188F-4ECA-A151-E83D9CF9AE6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7EAF-B56D-41B1-A0CD-30A0EDF0A2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8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00BF-188F-4ECA-A151-E83D9CF9AE6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7EAF-B56D-41B1-A0CD-30A0EDF0A2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8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00BF-188F-4ECA-A151-E83D9CF9AE6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7EAF-B56D-41B1-A0CD-30A0EDF0A2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1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00BF-188F-4ECA-A151-E83D9CF9AE6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7EAF-B56D-41B1-A0CD-30A0EDF0A2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00BF-188F-4ECA-A151-E83D9CF9AE6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7EAF-B56D-41B1-A0CD-30A0EDF0A2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7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000BF-188F-4ECA-A151-E83D9CF9AE6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F7EAF-B56D-41B1-A0CD-30A0EDF0A2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000BF-188F-4ECA-A151-E83D9CF9AE6B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F7EAF-B56D-41B1-A0CD-30A0EDF0A27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307B0D-E657-46C3-A1AA-3281CBBE03A4}" type="slidenum">
              <a:rPr lang="fr-FR" alt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50000">
              <a:srgbClr val="000066"/>
            </a:gs>
            <a:gs pos="100000">
              <a:srgbClr val="0000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307B0D-E657-46C3-A1AA-3281CBBE03A4}" type="slidenum">
              <a:rPr lang="fr-FR" alt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4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686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183" y="15916"/>
            <a:ext cx="1665287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à coins arrondis 12"/>
          <p:cNvSpPr/>
          <p:nvPr/>
        </p:nvSpPr>
        <p:spPr>
          <a:xfrm>
            <a:off x="2001585" y="1087362"/>
            <a:ext cx="8512067" cy="362832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scene3d>
            <a:camera prst="obliqueBottom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5400" b="1" dirty="0">
                <a:latin typeface="Arial Narrow" panose="020B0606020202030204" pitchFamily="34" charset="0"/>
              </a:rPr>
              <a:t>Antibioprophylaxie dans les endocardites </a:t>
            </a:r>
            <a:r>
              <a:rPr lang="fr-FR" sz="5400" b="1" dirty="0" smtClean="0">
                <a:latin typeface="Arial Narrow" panose="020B0606020202030204" pitchFamily="34" charset="0"/>
              </a:rPr>
              <a:t>infectieuses (EI) </a:t>
            </a:r>
            <a:endParaRPr lang="fr-FR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fr-FR" sz="1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fr-FR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fr-FR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</a:t>
            </a:r>
            <a:r>
              <a:rPr lang="fr-FR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SAMADOULOUGOU A K  </a:t>
            </a:r>
            <a:r>
              <a:rPr lang="fr-FR" sz="1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coll.</a:t>
            </a:r>
          </a:p>
          <a:p>
            <a:pPr algn="ctr">
              <a:defRPr/>
            </a:pPr>
            <a:r>
              <a:rPr lang="fr-FR" sz="1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Bogodogo Ouagadougou</a:t>
            </a:r>
            <a:endParaRPr lang="en-US" sz="1600" i="1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26349" y="6134328"/>
            <a:ext cx="5062537" cy="5921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Cœur-Vaisseaux et infections</a:t>
            </a:r>
          </a:p>
          <a:p>
            <a:pPr algn="ctr">
              <a:defRPr/>
            </a:pPr>
            <a:r>
              <a:rPr lang="fr-FR" sz="1625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Bobo-Dioulasso, 27-28-29 </a:t>
            </a:r>
            <a:r>
              <a:rPr lang="fr-FR" sz="16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octobre 2021 </a:t>
            </a:r>
            <a:endParaRPr lang="en-US" sz="162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4" name="ZoneTexte 15"/>
          <p:cNvSpPr txBox="1">
            <a:spLocks noChangeArrowheads="1"/>
          </p:cNvSpPr>
          <p:nvPr/>
        </p:nvSpPr>
        <p:spPr bwMode="auto">
          <a:xfrm>
            <a:off x="1766455" y="-10210"/>
            <a:ext cx="8753728" cy="2845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buSzPct val="170000"/>
              <a:buFont typeface="Wingdings" panose="05000000000000000000" pitchFamily="2" charset="2"/>
              <a:buBlip>
                <a:blip r:embed="rId4"/>
              </a:buBlip>
              <a:defRPr b="1">
                <a:solidFill>
                  <a:srgbClr val="0058B0"/>
                </a:solidFill>
                <a:latin typeface="Trebuchet MS" panose="020B0603020202020204" pitchFamily="34" charset="0"/>
              </a:defRPr>
            </a:lvl1pPr>
            <a:lvl2pPr marL="742950" indent="-285750">
              <a:lnSpc>
                <a:spcPct val="70000"/>
              </a:lnSpc>
              <a:spcBef>
                <a:spcPct val="20000"/>
              </a:spcBef>
              <a:buBlip>
                <a:blip r:embed="rId5"/>
              </a:buBlip>
              <a:defRPr sz="1600">
                <a:solidFill>
                  <a:srgbClr val="0058B0"/>
                </a:solidFill>
                <a:latin typeface="Trebuchet MS" panose="020B0603020202020204" pitchFamily="34" charset="0"/>
              </a:defRPr>
            </a:lvl2pPr>
            <a:lvl3pPr marL="1143000" indent="-228600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400">
                <a:solidFill>
                  <a:srgbClr val="0058B0"/>
                </a:solidFill>
                <a:latin typeface="Trebuchet MS" panose="020B0603020202020204" pitchFamily="34" charset="0"/>
              </a:defRPr>
            </a:lvl3pPr>
            <a:lvl4pPr marL="1600200" indent="-228600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400">
                <a:solidFill>
                  <a:srgbClr val="0058B0"/>
                </a:solidFill>
                <a:latin typeface="Trebuchet MS" panose="020B0603020202020204" pitchFamily="34" charset="0"/>
              </a:defRPr>
            </a:lvl4pPr>
            <a:lvl5pPr marL="2057400" indent="-228600">
              <a:lnSpc>
                <a:spcPct val="7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ü"/>
              <a:defRPr sz="1400">
                <a:solidFill>
                  <a:srgbClr val="0058B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sz="1400">
                <a:solidFill>
                  <a:srgbClr val="0058B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sz="1400">
                <a:solidFill>
                  <a:srgbClr val="0058B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sz="1400">
                <a:solidFill>
                  <a:srgbClr val="0058B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 sz="1400">
                <a:solidFill>
                  <a:srgbClr val="0058B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1200" dirty="0">
                <a:solidFill>
                  <a:schemeClr val="tx1"/>
                </a:solidFill>
              </a:rPr>
              <a:t>7èmes  Journées </a:t>
            </a:r>
            <a:r>
              <a:rPr lang="fr-FR" altLang="en-US" sz="1200" dirty="0" smtClean="0">
                <a:solidFill>
                  <a:schemeClr val="tx1"/>
                </a:solidFill>
              </a:rPr>
              <a:t>scientifiques </a:t>
            </a:r>
            <a:r>
              <a:rPr lang="fr-FR" altLang="en-US" sz="1200" dirty="0">
                <a:solidFill>
                  <a:schemeClr val="tx1"/>
                </a:solidFill>
              </a:rPr>
              <a:t>de la Société de Cardiologie du Burkina Faso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916"/>
            <a:ext cx="1766455" cy="134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43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 PORTED’ENTREE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</a:t>
            </a:r>
            <a:r>
              <a:rPr lang="fr-FR" dirty="0"/>
              <a:t>HORDER </a:t>
            </a:r>
            <a:r>
              <a:rPr lang="fr-FR" dirty="0" smtClean="0"/>
              <a:t>(</a:t>
            </a:r>
            <a:r>
              <a:rPr lang="fr-FR" dirty="0"/>
              <a:t>1909</a:t>
            </a:r>
            <a:r>
              <a:rPr lang="fr-FR" dirty="0" smtClean="0"/>
              <a:t>) :  </a:t>
            </a:r>
            <a:r>
              <a:rPr lang="en-US" i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“infection is grafted upon a previously </a:t>
            </a:r>
            <a:r>
              <a:rPr lang="en-US" i="1" dirty="0" err="1">
                <a:solidFill>
                  <a:srgbClr val="FF0000"/>
                </a:solidFill>
                <a:latin typeface="Bahnschrift Light SemiCondensed" panose="020B0502040204020203" pitchFamily="34" charset="0"/>
              </a:rPr>
              <a:t>sclerosed</a:t>
            </a:r>
            <a:r>
              <a:rPr lang="en-US" i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/>
            </a:r>
            <a:br>
              <a:rPr lang="en-US" i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endocardium…the source of infecting agent, in most of</a:t>
            </a:r>
            <a:br>
              <a:rPr lang="en-US" i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</a:br>
            <a:r>
              <a:rPr lang="en-US" i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the cases, is the </a:t>
            </a:r>
            <a:r>
              <a:rPr lang="en-US" i="1" dirty="0">
                <a:latin typeface="Bahnschrift Light SemiCondensed" panose="020B0502040204020203" pitchFamily="34" charset="0"/>
              </a:rPr>
              <a:t>mouth” </a:t>
            </a:r>
            <a:endParaRPr lang="en-US" i="1" dirty="0" smtClean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endParaRPr lang="en-US" i="1" dirty="0" smtClean="0">
              <a:latin typeface="Bahnschrift Light SemiCondense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i="1" dirty="0">
                <a:latin typeface="Bahnschrift Light SemiCondensed" panose="020B0502040204020203" pitchFamily="34" charset="0"/>
              </a:rPr>
              <a:t> </a:t>
            </a:r>
            <a:r>
              <a:rPr lang="en-US" dirty="0" err="1"/>
              <a:t>Okell</a:t>
            </a:r>
            <a:r>
              <a:rPr lang="en-US" dirty="0"/>
              <a:t> and Elliott </a:t>
            </a:r>
            <a:r>
              <a:rPr lang="en-US" dirty="0" smtClean="0"/>
              <a:t>(</a:t>
            </a:r>
            <a:r>
              <a:rPr lang="fr-FR" i="1" dirty="0" smtClean="0">
                <a:latin typeface="Bahnschrift Light SemiCondensed" panose="020B0502040204020203" pitchFamily="34" charset="0"/>
              </a:rPr>
              <a:t>1935 ) : Bactériémie après extraction dentaire chez </a:t>
            </a:r>
            <a:endParaRPr lang="en-US" i="1" dirty="0" smtClean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61% des 138 patients</a:t>
            </a:r>
            <a:r>
              <a:rPr lang="en-US" i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/>
            </a:r>
            <a:br>
              <a:rPr lang="en-US" i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</a:br>
            <a:endParaRPr lang="en-US" i="1" dirty="0">
              <a:solidFill>
                <a:srgbClr val="FF0000"/>
              </a:solidFill>
              <a:latin typeface="Bahnschrift Light SemiCondensed" panose="020B0502040204020203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659868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7067006" y="1690688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oeuran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194" y="-127199"/>
            <a:ext cx="1249251" cy="115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6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16136" y="365125"/>
            <a:ext cx="6337663" cy="1325563"/>
          </a:xfrm>
        </p:spPr>
        <p:txBody>
          <a:bodyPr/>
          <a:lstStyle/>
          <a:p>
            <a:pPr algn="r"/>
            <a:r>
              <a:rPr lang="fr-FR" b="1" dirty="0" smtClean="0">
                <a:latin typeface="Bahnschrift Light" panose="020B0502040204020203" pitchFamily="34" charset="0"/>
              </a:rPr>
              <a:t>Causes </a:t>
            </a:r>
            <a:r>
              <a:rPr lang="fr-FR" b="1" dirty="0">
                <a:latin typeface="Bahnschrift Light" panose="020B0502040204020203" pitchFamily="34" charset="0"/>
              </a:rPr>
              <a:t>de Bactériémie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659868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7067006" y="1690688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2704" y="1825625"/>
            <a:ext cx="3759926" cy="15811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 Cutanée 40%</a:t>
            </a:r>
          </a:p>
          <a:p>
            <a:pPr>
              <a:buFontTx/>
              <a:buChar char="-"/>
            </a:pPr>
            <a:r>
              <a:rPr lang="fr-FR" dirty="0" smtClean="0"/>
              <a:t>Nosocomiale </a:t>
            </a:r>
          </a:p>
          <a:p>
            <a:pPr>
              <a:buFontTx/>
              <a:buChar char="-"/>
            </a:pPr>
            <a:r>
              <a:rPr lang="fr-FR" dirty="0" smtClean="0"/>
              <a:t>Toxicomanie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205" y="2406136"/>
            <a:ext cx="3276081" cy="20012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265125" y="1779318"/>
            <a:ext cx="4088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solidFill>
                  <a:srgbClr val="FF0000"/>
                </a:solidFill>
              </a:rPr>
              <a:t> Bucco-dentaire </a:t>
            </a:r>
            <a:r>
              <a:rPr lang="fr-FR" sz="2800" dirty="0">
                <a:solidFill>
                  <a:srgbClr val="FF0000"/>
                </a:solidFill>
              </a:rPr>
              <a:t>30</a:t>
            </a:r>
            <a:r>
              <a:rPr lang="fr-FR" sz="2800" dirty="0" smtClean="0">
                <a:solidFill>
                  <a:srgbClr val="FF0000"/>
                </a:solidFill>
              </a:rPr>
              <a:t>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51392" y="3917276"/>
            <a:ext cx="4088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solidFill>
                  <a:srgbClr val="FF0000"/>
                </a:solidFill>
              </a:rPr>
              <a:t> Gastro-intestinale 23%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03792" y="5558843"/>
            <a:ext cx="4088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solidFill>
                  <a:srgbClr val="FF0000"/>
                </a:solidFill>
              </a:rPr>
              <a:t> Urogénitale 4%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317371" y="5645928"/>
            <a:ext cx="4088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800" dirty="0" smtClean="0">
                <a:solidFill>
                  <a:srgbClr val="FF0000"/>
                </a:solidFill>
              </a:rPr>
              <a:t> Autres </a:t>
            </a:r>
            <a:r>
              <a:rPr lang="fr-FR" sz="2800" dirty="0">
                <a:solidFill>
                  <a:srgbClr val="FF0000"/>
                </a:solidFill>
              </a:rPr>
              <a:t>3</a:t>
            </a:r>
            <a:r>
              <a:rPr lang="fr-FR" sz="2800" dirty="0" smtClean="0">
                <a:solidFill>
                  <a:srgbClr val="FF0000"/>
                </a:solidFill>
              </a:rPr>
              <a:t>%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79623" y="6413863"/>
            <a:ext cx="5303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F </a:t>
            </a:r>
            <a:r>
              <a:rPr lang="en-US" sz="1200" dirty="0" err="1" smtClean="0"/>
              <a:t>Delahaye</a:t>
            </a:r>
            <a:r>
              <a:rPr lang="en-US" sz="1200" dirty="0" smtClean="0"/>
              <a:t>. J </a:t>
            </a:r>
            <a:r>
              <a:rPr lang="en-US" sz="1200" dirty="0"/>
              <a:t>Am </a:t>
            </a:r>
            <a:r>
              <a:rPr lang="en-US" sz="1200" dirty="0" err="1"/>
              <a:t>Coll</a:t>
            </a:r>
            <a:r>
              <a:rPr lang="en-US" sz="1200" dirty="0"/>
              <a:t> </a:t>
            </a:r>
            <a:r>
              <a:rPr lang="en-US" sz="1200" dirty="0" err="1"/>
              <a:t>Cardiol</a:t>
            </a:r>
            <a:r>
              <a:rPr lang="en-US" sz="1200" dirty="0"/>
              <a:t> 2016;67:151–8 </a:t>
            </a:r>
          </a:p>
        </p:txBody>
      </p:sp>
      <p:pic>
        <p:nvPicPr>
          <p:cNvPr id="15" name="Picture 7" descr="coeuran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710" y="-83747"/>
            <a:ext cx="1323179" cy="11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6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4948" y="303235"/>
            <a:ext cx="6337663" cy="1325563"/>
          </a:xfrm>
        </p:spPr>
        <p:txBody>
          <a:bodyPr/>
          <a:lstStyle/>
          <a:p>
            <a:pPr algn="r"/>
            <a:r>
              <a:rPr lang="fr-FR" dirty="0"/>
              <a:t>De l’origine de la septicémie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902" y="83953"/>
            <a:ext cx="5861903" cy="2188981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0" y="1659868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7067006" y="1690688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49338" y="6449879"/>
            <a:ext cx="3839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F0"/>
                </a:solidFill>
              </a:rPr>
              <a:t>Lockhart PB, </a:t>
            </a:r>
            <a:r>
              <a:rPr lang="en-US" sz="1100" dirty="0" smtClean="0">
                <a:solidFill>
                  <a:srgbClr val="00B0F0"/>
                </a:solidFill>
              </a:rPr>
              <a:t>et </a:t>
            </a:r>
            <a:r>
              <a:rPr lang="en-US" sz="1100" dirty="0">
                <a:solidFill>
                  <a:srgbClr val="00B0F0"/>
                </a:solidFill>
              </a:rPr>
              <a:t>al. </a:t>
            </a:r>
            <a:r>
              <a:rPr lang="en-US" sz="1100" dirty="0" smtClean="0">
                <a:solidFill>
                  <a:srgbClr val="00B0F0"/>
                </a:solidFill>
              </a:rPr>
              <a:t>J Am Dent </a:t>
            </a:r>
            <a:r>
              <a:rPr lang="en-US" sz="1100" dirty="0" err="1">
                <a:solidFill>
                  <a:srgbClr val="00B0F0"/>
                </a:solidFill>
              </a:rPr>
              <a:t>Assoc</a:t>
            </a:r>
            <a:r>
              <a:rPr lang="en-US" sz="1100" dirty="0">
                <a:solidFill>
                  <a:srgbClr val="00B0F0"/>
                </a:solidFill>
              </a:rPr>
              <a:t> 2009;140:1238–44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708" y="1971860"/>
            <a:ext cx="9726819" cy="43375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2357708" y="3278777"/>
            <a:ext cx="9834292" cy="83602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coeuran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047" y="-128929"/>
            <a:ext cx="1477963" cy="11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7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16136" y="365125"/>
            <a:ext cx="6337663" cy="1325563"/>
          </a:xfrm>
        </p:spPr>
        <p:txBody>
          <a:bodyPr/>
          <a:lstStyle/>
          <a:p>
            <a:pPr algn="r"/>
            <a:r>
              <a:rPr lang="fr-FR" b="1" dirty="0"/>
              <a:t>De l’origine de la septicémie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7067006" y="1690688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7720149" y="6309360"/>
            <a:ext cx="3931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00B0F0"/>
                </a:solidFill>
              </a:rPr>
              <a:t>Xavier Duval, Catherine </a:t>
            </a:r>
            <a:r>
              <a:rPr lang="en-US" sz="1100" i="1" dirty="0" err="1" smtClean="0">
                <a:solidFill>
                  <a:srgbClr val="00B0F0"/>
                </a:solidFill>
              </a:rPr>
              <a:t>Leport</a:t>
            </a:r>
            <a:r>
              <a:rPr lang="en-US" sz="1100" i="1" dirty="0" smtClean="0">
                <a:solidFill>
                  <a:srgbClr val="00B0F0"/>
                </a:solidFill>
              </a:rPr>
              <a:t> </a:t>
            </a:r>
            <a:r>
              <a:rPr lang="en-US" sz="1100" dirty="0">
                <a:solidFill>
                  <a:srgbClr val="00B0F0"/>
                </a:solidFill>
              </a:rPr>
              <a:t>Lancet Infect </a:t>
            </a:r>
            <a:r>
              <a:rPr lang="en-US" sz="1100" dirty="0" smtClean="0">
                <a:solidFill>
                  <a:srgbClr val="00B0F0"/>
                </a:solidFill>
              </a:rPr>
              <a:t>Dis 2008;8:225–32  </a:t>
            </a:r>
            <a:endParaRPr lang="en-US" sz="1100" dirty="0">
              <a:solidFill>
                <a:srgbClr val="00B0F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806" y="2788059"/>
            <a:ext cx="5695950" cy="3086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43" y="115887"/>
            <a:ext cx="5754733" cy="459099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267242" y="1247436"/>
            <a:ext cx="5754733" cy="3396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249823" y="2418741"/>
            <a:ext cx="5754733" cy="67715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7" descr="coeuran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862" y="-137114"/>
            <a:ext cx="1212188" cy="103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52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955766" y="2768691"/>
            <a:ext cx="10515600" cy="1325563"/>
          </a:xfrm>
        </p:spPr>
        <p:txBody>
          <a:bodyPr/>
          <a:lstStyle/>
          <a:p>
            <a:r>
              <a:rPr lang="fr-FR" b="1" dirty="0" smtClean="0">
                <a:latin typeface="Bahnschrift Light" panose="020B0502040204020203" pitchFamily="34" charset="0"/>
              </a:rPr>
              <a:t>Evaluer le risque du patient</a:t>
            </a:r>
            <a:endParaRPr lang="en-US" b="1" dirty="0">
              <a:latin typeface="Bahnschrift Light" panose="020B0502040204020203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0" y="3841368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V="1">
            <a:off x="7067006" y="3872188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oeuran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384" y="157174"/>
            <a:ext cx="1477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4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b="1" dirty="0"/>
              <a:t>Groupe à haut Risque d’EI</a:t>
            </a:r>
            <a:endParaRPr lang="en-US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34" y="1690688"/>
            <a:ext cx="5036266" cy="4753997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0" y="1503112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7067006" y="1533932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3" y="5834905"/>
            <a:ext cx="708797" cy="83387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29403" y="1638436"/>
            <a:ext cx="71727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rgbClr val="FF0000"/>
                </a:solidFill>
              </a:rPr>
              <a:t>Valve </a:t>
            </a:r>
            <a:r>
              <a:rPr lang="fr-FR" sz="2400" b="1" dirty="0">
                <a:solidFill>
                  <a:srgbClr val="FF0000"/>
                </a:solidFill>
              </a:rPr>
              <a:t>prothétique</a:t>
            </a:r>
            <a:r>
              <a:rPr lang="fr-FR" sz="2400" dirty="0"/>
              <a:t>, incluant </a:t>
            </a:r>
            <a:r>
              <a:rPr lang="fr-FR" sz="2400" dirty="0" smtClean="0"/>
              <a:t>valves </a:t>
            </a:r>
            <a:r>
              <a:rPr lang="fr-FR" sz="2400" dirty="0"/>
              <a:t>implantées par </a:t>
            </a:r>
            <a:r>
              <a:rPr lang="fr-FR" sz="2400" dirty="0" smtClean="0"/>
              <a:t>cathéter ou matériel </a:t>
            </a:r>
            <a:r>
              <a:rPr lang="fr-FR" sz="2400" dirty="0"/>
              <a:t>prothétique utilisé pour une réparation valvulaire </a:t>
            </a:r>
            <a:endParaRPr lang="fr-FR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rgbClr val="FF0000"/>
                </a:solidFill>
              </a:rPr>
              <a:t>Antécédents d’EI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rgbClr val="FF0000"/>
                </a:solidFill>
              </a:rPr>
              <a:t>Cardiopathies congénitales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 smtClean="0"/>
              <a:t>Cyanogène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 smtClean="0"/>
              <a:t>Cardiopathie congénitale opérée </a:t>
            </a:r>
            <a:r>
              <a:rPr lang="fr-FR" sz="2400" dirty="0"/>
              <a:t>avec un matériel prothétique </a:t>
            </a:r>
            <a:r>
              <a:rPr lang="fr-FR" sz="2400" dirty="0" smtClean="0"/>
              <a:t>implanté chirurgicalement </a:t>
            </a:r>
            <a:r>
              <a:rPr lang="fr-FR" sz="2400" dirty="0"/>
              <a:t>ou par voie percutanée, jusqu'à 6 mois après la procédure ou à </a:t>
            </a:r>
            <a:r>
              <a:rPr lang="fr-FR" sz="2400" dirty="0" smtClean="0"/>
              <a:t>vie s'il </a:t>
            </a:r>
            <a:r>
              <a:rPr lang="fr-FR" sz="2400" dirty="0"/>
              <a:t>persiste un shunt ou une régurgitation valvulaire </a:t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endParaRPr lang="en-US" sz="24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10842171" y="1690688"/>
            <a:ext cx="1149532" cy="39785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 descr="coeuran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919" y="-141341"/>
            <a:ext cx="1205666" cy="105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0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0" y="246789"/>
            <a:ext cx="10515600" cy="1325563"/>
          </a:xfrm>
        </p:spPr>
        <p:txBody>
          <a:bodyPr/>
          <a:lstStyle/>
          <a:p>
            <a:pPr algn="r"/>
            <a:r>
              <a:rPr lang="fr-FR" b="1" dirty="0"/>
              <a:t>Groupe à </a:t>
            </a:r>
            <a:r>
              <a:rPr lang="fr-FR" b="1" dirty="0" smtClean="0"/>
              <a:t>Risque intermédiaire </a:t>
            </a:r>
            <a:endParaRPr lang="en-US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34" y="1703751"/>
            <a:ext cx="5036266" cy="4753997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 flipV="1">
            <a:off x="0" y="1503112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7067006" y="1533932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3" y="5834905"/>
            <a:ext cx="708797" cy="83387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37468" y="1786456"/>
            <a:ext cx="66295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Valvulopathies natives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Cardiopathies congénitales </a:t>
            </a:r>
            <a:r>
              <a:rPr lang="fr-FR" sz="2400" dirty="0"/>
              <a:t>avec </a:t>
            </a:r>
            <a:r>
              <a:rPr lang="fr-FR" sz="2400" dirty="0" smtClean="0"/>
              <a:t>shunt </a:t>
            </a:r>
          </a:p>
          <a:p>
            <a:pPr>
              <a:lnSpc>
                <a:spcPct val="200000"/>
              </a:lnSpc>
            </a:pPr>
            <a:r>
              <a:rPr lang="fr-FR" sz="2400" dirty="0"/>
              <a:t> </a:t>
            </a:r>
            <a:r>
              <a:rPr lang="fr-FR" sz="2400" dirty="0" smtClean="0"/>
              <a:t>    gauche-droit </a:t>
            </a:r>
            <a:r>
              <a:rPr lang="fr-FR" sz="2400" dirty="0"/>
              <a:t>à l'exception de la communication </a:t>
            </a:r>
            <a:r>
              <a:rPr lang="fr-FR" sz="2400" dirty="0" smtClean="0"/>
              <a:t>          	</a:t>
            </a:r>
            <a:r>
              <a:rPr lang="fr-FR" sz="2400" dirty="0" err="1" smtClean="0"/>
              <a:t>inter-auriculaire</a:t>
            </a:r>
            <a:r>
              <a:rPr lang="fr-FR" sz="2400" dirty="0" smtClean="0"/>
              <a:t> (CIA)</a:t>
            </a:r>
            <a:endParaRPr lang="fr-FR" sz="24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Cardiomyopathies </a:t>
            </a:r>
            <a:r>
              <a:rPr lang="fr-FR" sz="2400" dirty="0"/>
              <a:t>hypertrophiques obstructives </a:t>
            </a:r>
            <a:endParaRPr lang="en-US" sz="2400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7067006" y="5650486"/>
            <a:ext cx="5124994" cy="6797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 descr="coeuran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933" y="-153710"/>
            <a:ext cx="1477963" cy="121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07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677256"/>
            <a:ext cx="10515600" cy="1325563"/>
          </a:xfrm>
        </p:spPr>
        <p:txBody>
          <a:bodyPr/>
          <a:lstStyle/>
          <a:p>
            <a:pPr algn="r"/>
            <a:r>
              <a:rPr lang="en-US" dirty="0" err="1" smtClean="0"/>
              <a:t>Procédures</a:t>
            </a:r>
            <a:r>
              <a:rPr lang="en-US" dirty="0" smtClean="0"/>
              <a:t> </a:t>
            </a:r>
            <a:r>
              <a:rPr lang="en-US" dirty="0" err="1"/>
              <a:t>justifiant</a:t>
            </a:r>
            <a:r>
              <a:rPr lang="en-US" dirty="0"/>
              <a:t> </a:t>
            </a:r>
            <a:r>
              <a:rPr lang="en-US" dirty="0" err="1"/>
              <a:t>l'antibioprophylaxie</a:t>
            </a:r>
            <a:r>
              <a:rPr lang="en-US" dirty="0"/>
              <a:t> 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0" y="3867493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7067006" y="3898313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oeuran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933" y="482402"/>
            <a:ext cx="1477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127716" y="229610"/>
            <a:ext cx="10515600" cy="1330080"/>
          </a:xfrm>
        </p:spPr>
        <p:txBody>
          <a:bodyPr/>
          <a:lstStyle/>
          <a:p>
            <a:pPr algn="r"/>
            <a:r>
              <a:rPr lang="en-US" dirty="0" err="1"/>
              <a:t>Procédures</a:t>
            </a:r>
            <a:r>
              <a:rPr lang="en-US" dirty="0"/>
              <a:t> </a:t>
            </a:r>
            <a:r>
              <a:rPr lang="en-US" dirty="0" err="1"/>
              <a:t>justifiant</a:t>
            </a:r>
            <a:r>
              <a:rPr lang="en-US" dirty="0"/>
              <a:t> </a:t>
            </a:r>
            <a:r>
              <a:rPr lang="en-US" dirty="0" err="1"/>
              <a:t>l'antibioprophylaxie</a:t>
            </a:r>
            <a:r>
              <a:rPr lang="en-US" dirty="0"/>
              <a:t> </a:t>
            </a:r>
            <a:endParaRPr lang="en-US" b="1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0" y="1503112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7067006" y="1533932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03" y="5834905"/>
            <a:ext cx="708797" cy="83387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35539" y="1812581"/>
            <a:ext cx="662953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 smtClean="0"/>
              <a:t>Soins dentaires </a:t>
            </a:r>
            <a:r>
              <a:rPr lang="fr-FR" sz="2400" dirty="0"/>
              <a:t>comportant un risque d'hémorragie ou de </a:t>
            </a:r>
            <a:r>
              <a:rPr lang="fr-FR" sz="2400" dirty="0" smtClean="0"/>
              <a:t>bactériémie </a:t>
            </a:r>
            <a:r>
              <a:rPr lang="fr-FR" sz="2400" dirty="0"/>
              <a:t>à partir de la cavité </a:t>
            </a:r>
            <a:r>
              <a:rPr lang="fr-FR" sz="2400" dirty="0" smtClean="0"/>
              <a:t>buccale</a:t>
            </a:r>
            <a:endParaRPr lang="fr-F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 smtClean="0"/>
              <a:t>Manipulations </a:t>
            </a:r>
            <a:r>
              <a:rPr lang="fr-FR" sz="2400" dirty="0"/>
              <a:t>de la muqueuse orale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dirty="0"/>
              <a:t>Manipulations </a:t>
            </a:r>
            <a:r>
              <a:rPr lang="fr-FR" sz="2400" dirty="0" smtClean="0"/>
              <a:t>de </a:t>
            </a:r>
            <a:r>
              <a:rPr lang="fr-FR" sz="2400" dirty="0"/>
              <a:t>la région </a:t>
            </a:r>
            <a:r>
              <a:rPr lang="fr-FR" sz="2400" dirty="0" err="1"/>
              <a:t>périapicale</a:t>
            </a:r>
            <a:r>
              <a:rPr lang="fr-FR" sz="2400" dirty="0"/>
              <a:t> des </a:t>
            </a:r>
            <a:r>
              <a:rPr lang="fr-FR" sz="2400" dirty="0" smtClean="0"/>
              <a:t>dents  ( </a:t>
            </a:r>
            <a:r>
              <a:rPr lang="fr-FR" sz="2400" dirty="0"/>
              <a:t>extractions </a:t>
            </a:r>
            <a:r>
              <a:rPr lang="fr-FR" sz="2400" dirty="0" smtClean="0"/>
              <a:t>ou</a:t>
            </a:r>
            <a:r>
              <a:rPr lang="fr-FR" sz="2400" dirty="0"/>
              <a:t> </a:t>
            </a:r>
            <a:r>
              <a:rPr lang="fr-FR" sz="2400" dirty="0" smtClean="0"/>
              <a:t>détartrages).</a:t>
            </a:r>
            <a:r>
              <a:rPr lang="fr-FR" sz="3200" dirty="0" smtClean="0"/>
              <a:t> </a:t>
            </a:r>
            <a:r>
              <a:rPr lang="fr-FR" sz="3200" dirty="0"/>
              <a:t/>
            </a:r>
            <a:br>
              <a:rPr lang="fr-FR" sz="3200" dirty="0"/>
            </a:br>
            <a:endParaRPr lang="en-US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006" y="1690688"/>
            <a:ext cx="4857750" cy="4001252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>
          <a:xfrm>
            <a:off x="7067006" y="2586446"/>
            <a:ext cx="5124994" cy="11756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1151709" y="4511466"/>
            <a:ext cx="5601789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Les analgésies locales en tissu non infecté,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les traitements superficiels de caries, les traitements </a:t>
            </a:r>
            <a:r>
              <a:rPr lang="fr-FR" sz="2000" dirty="0" smtClean="0">
                <a:solidFill>
                  <a:schemeClr val="bg1"/>
                </a:solidFill>
              </a:rPr>
              <a:t>prothétiques </a:t>
            </a:r>
            <a:r>
              <a:rPr lang="fr-FR" sz="2000" dirty="0">
                <a:solidFill>
                  <a:schemeClr val="bg1"/>
                </a:solidFill>
              </a:rPr>
              <a:t>et les radiographies intra buccales </a:t>
            </a:r>
            <a:r>
              <a:rPr lang="fr-FR" sz="2000" b="1" dirty="0">
                <a:solidFill>
                  <a:schemeClr val="bg1"/>
                </a:solidFill>
              </a:rPr>
              <a:t>ne nécessitent </a:t>
            </a:r>
            <a:r>
              <a:rPr lang="fr-FR" sz="2000" b="1" dirty="0" smtClean="0">
                <a:solidFill>
                  <a:schemeClr val="bg1"/>
                </a:solidFill>
              </a:rPr>
              <a:t>pas d'antibioprophylaxie</a:t>
            </a:r>
            <a:r>
              <a:rPr lang="fr-FR" sz="2000" b="1" dirty="0">
                <a:solidFill>
                  <a:schemeClr val="bg1"/>
                </a:solidFill>
              </a:rPr>
              <a:t>.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7" descr="coeuran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37" y="-239149"/>
            <a:ext cx="1477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6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18" y="-166082"/>
            <a:ext cx="5569131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/>
            <a:r>
              <a:rPr lang="fr-FR" b="1" dirty="0"/>
              <a:t>Evolution de l’antibioprophylaxie des EI</a:t>
            </a:r>
            <a:endParaRPr lang="en-US" b="1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6975567" y="1657567"/>
            <a:ext cx="5216433" cy="33122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vers le bas 5"/>
          <p:cNvSpPr/>
          <p:nvPr/>
        </p:nvSpPr>
        <p:spPr>
          <a:xfrm>
            <a:off x="104503" y="235131"/>
            <a:ext cx="457200" cy="6479177"/>
          </a:xfrm>
          <a:prstGeom prst="downArrow">
            <a:avLst/>
          </a:prstGeom>
          <a:ln>
            <a:solidFill>
              <a:schemeClr val="tx1"/>
            </a:solidFill>
          </a:ln>
          <a:effectLst>
            <a:reflection blurRad="6350" stA="50000" endA="295" endPos="92000" dist="101600" dir="5400000" sy="-100000" algn="bl" rotWithShape="0"/>
          </a:effectLst>
          <a:scene3d>
            <a:camera prst="perspective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561703" y="365125"/>
            <a:ext cx="77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1955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90502" y="260622"/>
            <a:ext cx="18549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Pénicilline en IM 30 min avant</a:t>
            </a:r>
            <a:endParaRPr lang="en-US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201783" y="549791"/>
            <a:ext cx="118871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18158" y="2921091"/>
            <a:ext cx="77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1960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010985" y="2280455"/>
            <a:ext cx="63942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1 étape </a:t>
            </a:r>
            <a:r>
              <a:rPr lang="fr-FR" b="1" dirty="0" smtClean="0"/>
              <a:t>: Pénicilline en IM tous les jours </a:t>
            </a:r>
            <a:r>
              <a:rPr lang="fr-FR" b="1" dirty="0" smtClean="0">
                <a:solidFill>
                  <a:srgbClr val="FF0000"/>
                </a:solidFill>
              </a:rPr>
              <a:t>2 jours avant la chirurgie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168435" y="2550867"/>
            <a:ext cx="82077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13" idx="3"/>
          </p:cNvCxnSpPr>
          <p:nvPr/>
        </p:nvCxnSpPr>
        <p:spPr>
          <a:xfrm>
            <a:off x="1288866" y="3105757"/>
            <a:ext cx="853443" cy="3203"/>
          </a:xfrm>
          <a:prstGeom prst="line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142309" y="2550867"/>
            <a:ext cx="91440" cy="1093670"/>
          </a:xfrm>
          <a:prstGeom prst="line">
            <a:avLst/>
          </a:prstGeom>
          <a:ln w="57150">
            <a:solidFill>
              <a:schemeClr val="tx1"/>
            </a:solidFill>
          </a:ln>
          <a:scene3d>
            <a:camera prst="perspectiveHeroicExtremeLeftFacing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2190205" y="3656855"/>
            <a:ext cx="82077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2177142" y="3108218"/>
            <a:ext cx="82077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57347" y="1288235"/>
            <a:ext cx="77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1957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177142" y="1183732"/>
            <a:ext cx="411915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Pénicilline po 4 fois/jr 2 jours avant, le jour J  1 Dose IM et po les 2 jours suivants</a:t>
            </a:r>
            <a:endParaRPr lang="en-US" b="1" dirty="0"/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1288868" y="1472901"/>
            <a:ext cx="853441" cy="162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115487" y="3469511"/>
            <a:ext cx="73550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3</a:t>
            </a:r>
            <a:r>
              <a:rPr lang="fr-FR" b="1" u="sng" dirty="0" smtClean="0">
                <a:solidFill>
                  <a:srgbClr val="FF0000"/>
                </a:solidFill>
              </a:rPr>
              <a:t> étape </a:t>
            </a:r>
            <a:r>
              <a:rPr lang="fr-FR" b="1" dirty="0" smtClean="0"/>
              <a:t>: Pénicilline en IM tous les jours </a:t>
            </a:r>
            <a:r>
              <a:rPr lang="fr-FR" b="1" dirty="0" smtClean="0">
                <a:solidFill>
                  <a:srgbClr val="FF0000"/>
                </a:solidFill>
              </a:rPr>
              <a:t>pendant </a:t>
            </a:r>
            <a:r>
              <a:rPr lang="fr-FR" b="1" dirty="0">
                <a:solidFill>
                  <a:srgbClr val="FF0000"/>
                </a:solidFill>
              </a:rPr>
              <a:t>2 jours </a:t>
            </a:r>
            <a:r>
              <a:rPr lang="fr-FR" b="1" dirty="0" smtClean="0">
                <a:solidFill>
                  <a:srgbClr val="FF0000"/>
                </a:solidFill>
              </a:rPr>
              <a:t> après la chirurgie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019692" y="2876996"/>
            <a:ext cx="63855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2</a:t>
            </a:r>
            <a:r>
              <a:rPr lang="fr-FR" b="1" u="sng" dirty="0" smtClean="0">
                <a:solidFill>
                  <a:srgbClr val="FF0000"/>
                </a:solidFill>
              </a:rPr>
              <a:t> étape </a:t>
            </a:r>
            <a:r>
              <a:rPr lang="fr-FR" b="1" dirty="0" smtClean="0"/>
              <a:t>: Pénicilline en IM le jour de la </a:t>
            </a:r>
            <a:r>
              <a:rPr lang="fr-FR" b="1" dirty="0" smtClean="0">
                <a:solidFill>
                  <a:srgbClr val="FF0000"/>
                </a:solidFill>
              </a:rPr>
              <a:t>chirurgie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09599" y="4423330"/>
            <a:ext cx="77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1990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438399" y="4384142"/>
            <a:ext cx="45371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Amoxicilline  po 3 g 1h avant et 1,5 g 1h après</a:t>
            </a:r>
            <a:endParaRPr lang="en-US" b="1" dirty="0"/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1249679" y="4607996"/>
            <a:ext cx="118871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631369" y="5503193"/>
            <a:ext cx="77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1997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460169" y="5464005"/>
            <a:ext cx="27519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Amoxicilline  po 2 g avant</a:t>
            </a:r>
            <a:endParaRPr lang="en-US" b="1" dirty="0"/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1271449" y="5687859"/>
            <a:ext cx="118871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scene3d>
            <a:camera prst="obliqueTopRigh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4263526"/>
            <a:ext cx="3095625" cy="2066925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631369" y="6160579"/>
            <a:ext cx="772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Bell MT" panose="02020503060305020303" pitchFamily="18" charset="0"/>
              </a:rPr>
              <a:t>Evolution des recommandations de l’AHA de 1955 à 1957 : Procédures Dentaires/Respiratoires</a:t>
            </a:r>
            <a:endParaRPr lang="en-US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pic>
        <p:nvPicPr>
          <p:cNvPr id="34" name="Picture 7" descr="coeuran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812" y="-414566"/>
            <a:ext cx="1150514" cy="112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1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                PLAN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GENERALITES</a:t>
            </a:r>
          </a:p>
          <a:p>
            <a:pPr>
              <a:buFontTx/>
              <a:buChar char="-"/>
            </a:pPr>
            <a:r>
              <a:rPr lang="fr-FR" sz="2000" dirty="0" smtClean="0"/>
              <a:t>DEFINITION</a:t>
            </a:r>
          </a:p>
          <a:p>
            <a:pPr>
              <a:buFontTx/>
              <a:buChar char="-"/>
            </a:pPr>
            <a:r>
              <a:rPr lang="fr-FR" sz="2000" dirty="0"/>
              <a:t> </a:t>
            </a:r>
            <a:r>
              <a:rPr lang="fr-FR" sz="2000" dirty="0" smtClean="0"/>
              <a:t>HISTORIQUE- RAPPELS</a:t>
            </a:r>
          </a:p>
          <a:p>
            <a:r>
              <a:rPr lang="fr-FR" dirty="0"/>
              <a:t> </a:t>
            </a:r>
            <a:r>
              <a:rPr lang="fr-FR" dirty="0" smtClean="0"/>
              <a:t>PORTES D’ENTREE</a:t>
            </a:r>
          </a:p>
          <a:p>
            <a:r>
              <a:rPr lang="fr-FR" dirty="0"/>
              <a:t> </a:t>
            </a:r>
            <a:r>
              <a:rPr lang="fr-FR" dirty="0" smtClean="0"/>
              <a:t>ANTIBIOPROPHYLAXIE </a:t>
            </a:r>
          </a:p>
          <a:p>
            <a:r>
              <a:rPr lang="fr-FR" dirty="0"/>
              <a:t> </a:t>
            </a:r>
            <a:r>
              <a:rPr lang="fr-FR" dirty="0" smtClean="0"/>
              <a:t>MESURES GENERALES</a:t>
            </a:r>
          </a:p>
          <a:p>
            <a:r>
              <a:rPr lang="fr-FR" dirty="0"/>
              <a:t> </a:t>
            </a:r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5" name="Picture 7" descr="coeuran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506"/>
            <a:ext cx="1477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99754" y="122342"/>
            <a:ext cx="10515600" cy="1325563"/>
          </a:xfrm>
        </p:spPr>
        <p:txBody>
          <a:bodyPr/>
          <a:lstStyle/>
          <a:p>
            <a:pPr algn="r"/>
            <a:r>
              <a:rPr lang="en-US" dirty="0" err="1" smtClean="0"/>
              <a:t>Antibioprophylaxie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0" y="1581487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7067006" y="1612307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16675"/>
              </p:ext>
            </p:extLst>
          </p:nvPr>
        </p:nvGraphicFramePr>
        <p:xfrm>
          <a:off x="486453" y="1869198"/>
          <a:ext cx="11191740" cy="394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7935">
                  <a:extLst>
                    <a:ext uri="{9D8B030D-6E8A-4147-A177-3AD203B41FA5}">
                      <a16:colId xmlns:a16="http://schemas.microsoft.com/office/drawing/2014/main" xmlns="" val="2964985997"/>
                    </a:ext>
                  </a:extLst>
                </a:gridCol>
                <a:gridCol w="2797935">
                  <a:extLst>
                    <a:ext uri="{9D8B030D-6E8A-4147-A177-3AD203B41FA5}">
                      <a16:colId xmlns:a16="http://schemas.microsoft.com/office/drawing/2014/main" xmlns="" val="1437880833"/>
                    </a:ext>
                  </a:extLst>
                </a:gridCol>
                <a:gridCol w="2797935">
                  <a:extLst>
                    <a:ext uri="{9D8B030D-6E8A-4147-A177-3AD203B41FA5}">
                      <a16:colId xmlns:a16="http://schemas.microsoft.com/office/drawing/2014/main" xmlns="" val="2973035993"/>
                    </a:ext>
                  </a:extLst>
                </a:gridCol>
                <a:gridCol w="2797935">
                  <a:extLst>
                    <a:ext uri="{9D8B030D-6E8A-4147-A177-3AD203B41FA5}">
                      <a16:colId xmlns:a16="http://schemas.microsoft.com/office/drawing/2014/main" xmlns="" val="2748915062"/>
                    </a:ext>
                  </a:extLst>
                </a:gridCol>
              </a:tblGrid>
              <a:tr h="1060235">
                <a:tc rowSpan="2">
                  <a:txBody>
                    <a:bodyPr/>
                    <a:lstStyle/>
                    <a:p>
                      <a:pPr algn="ctr"/>
                      <a:endParaRPr lang="fr-FR" sz="2000" b="1" dirty="0" smtClean="0"/>
                    </a:p>
                    <a:p>
                      <a:pPr algn="ctr"/>
                      <a:endParaRPr lang="fr-FR" sz="2000" b="1" dirty="0" smtClean="0"/>
                    </a:p>
                    <a:p>
                      <a:pPr algn="ctr"/>
                      <a:r>
                        <a:rPr lang="fr-FR" sz="2000" b="1" dirty="0" smtClean="0"/>
                        <a:t>Situation</a:t>
                      </a:r>
                      <a:endParaRPr lang="fr-FR" sz="20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fr-FR" sz="2000" b="1" dirty="0" smtClean="0"/>
                    </a:p>
                    <a:p>
                      <a:endParaRPr lang="fr-FR" sz="2000" b="1" dirty="0" smtClean="0"/>
                    </a:p>
                    <a:p>
                      <a:pPr algn="ctr"/>
                      <a:r>
                        <a:rPr lang="fr-FR" sz="2000" b="1" dirty="0" smtClean="0"/>
                        <a:t>Antibiotique</a:t>
                      </a:r>
                      <a:endParaRPr lang="fr-FR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2000" b="1" dirty="0" smtClean="0"/>
                        <a:t>         </a:t>
                      </a:r>
                    </a:p>
                    <a:p>
                      <a:pPr algn="ctr"/>
                      <a:r>
                        <a:rPr lang="fr-FR" sz="2000" b="1" dirty="0" smtClean="0"/>
                        <a:t>Dose unique,</a:t>
                      </a:r>
                      <a:r>
                        <a:rPr lang="fr-FR" sz="2000" b="1" baseline="0" dirty="0" smtClean="0"/>
                        <a:t> 30-60 min avant la procédure</a:t>
                      </a:r>
                      <a:endParaRPr lang="fr-F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1233891"/>
                  </a:ext>
                </a:extLst>
              </a:tr>
              <a:tr h="95171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Adultes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Enfants </a:t>
                      </a:r>
                      <a:endParaRPr lang="fr-F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203485"/>
                  </a:ext>
                </a:extLst>
              </a:tr>
              <a:tr h="980111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Pas d’allergie à la Pénicilline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Amoxicilline ou Ampicilline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2 g per os ou I.V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50 mg/kg per os ou I.V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1877058"/>
                  </a:ext>
                </a:extLst>
              </a:tr>
              <a:tr h="951714"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Allergie à la Pénicilline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smtClean="0"/>
                        <a:t>Clindamycine 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600 mg</a:t>
                      </a:r>
                      <a:r>
                        <a:rPr lang="fr-FR" sz="2000" b="1" baseline="0" dirty="0" smtClean="0"/>
                        <a:t> </a:t>
                      </a:r>
                      <a:r>
                        <a:rPr lang="fr-FR" sz="2000" b="1" dirty="0" smtClean="0"/>
                        <a:t>per os ou I.V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/>
                        <a:t>20 mg/kg per os ou I.V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6243065"/>
                  </a:ext>
                </a:extLst>
              </a:tr>
            </a:tbl>
          </a:graphicData>
        </a:graphic>
      </p:graphicFrame>
      <p:pic>
        <p:nvPicPr>
          <p:cNvPr id="7" name="Picture 7" descr="coeuran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719" y="-136420"/>
            <a:ext cx="1477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96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677256"/>
            <a:ext cx="10515600" cy="1325563"/>
          </a:xfrm>
        </p:spPr>
        <p:txBody>
          <a:bodyPr/>
          <a:lstStyle/>
          <a:p>
            <a:pPr algn="r"/>
            <a:r>
              <a:rPr lang="en-US" b="1" dirty="0" err="1" smtClean="0"/>
              <a:t>Mesures</a:t>
            </a:r>
            <a:r>
              <a:rPr lang="en-US" b="1" dirty="0" smtClean="0"/>
              <a:t> </a:t>
            </a:r>
            <a:r>
              <a:rPr lang="en-US" b="1" dirty="0" err="1" smtClean="0"/>
              <a:t>générales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0" y="3867493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V="1">
            <a:off x="7067006" y="3898313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oeuran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818" y="0"/>
            <a:ext cx="1477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9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-1170904" y="333357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/>
              <a:t>Limiter </a:t>
            </a:r>
            <a:r>
              <a:rPr lang="fr-FR" b="1" dirty="0"/>
              <a:t>le passage de bactéries</a:t>
            </a:r>
            <a:br>
              <a:rPr lang="fr-FR" b="1" dirty="0"/>
            </a:br>
            <a:r>
              <a:rPr lang="fr-FR" b="1" dirty="0"/>
              <a:t>à travers les barrières cutanéomuqueuses </a:t>
            </a:r>
            <a:br>
              <a:rPr lang="fr-FR" b="1" dirty="0"/>
            </a:br>
            <a:endParaRPr lang="fr-FR" b="1" dirty="0"/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0" y="1503112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7067006" y="1533932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96741" y="1794182"/>
            <a:ext cx="1099851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Brossage </a:t>
            </a:r>
            <a:r>
              <a:rPr lang="fr-FR" sz="2400" dirty="0"/>
              <a:t>des dents au moins deux fois par </a:t>
            </a:r>
            <a:r>
              <a:rPr lang="fr-FR" sz="2400" dirty="0" smtClean="0"/>
              <a:t>jour</a:t>
            </a:r>
          </a:p>
          <a:p>
            <a:pPr>
              <a:lnSpc>
                <a:spcPct val="150000"/>
              </a:lnSpc>
            </a:pPr>
            <a:endParaRPr lang="fr-FR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Contre-indication </a:t>
            </a:r>
            <a:r>
              <a:rPr lang="fr-FR" sz="2400" dirty="0"/>
              <a:t>des bâtonnets inter dentaires ou autres pratiques </a:t>
            </a:r>
            <a:r>
              <a:rPr lang="fr-FR" sz="2400" dirty="0" smtClean="0"/>
              <a:t>agressives</a:t>
            </a:r>
          </a:p>
          <a:p>
            <a:pPr>
              <a:lnSpc>
                <a:spcPct val="150000"/>
              </a:lnSpc>
            </a:pPr>
            <a:endParaRPr lang="fr-FR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Suivi </a:t>
            </a:r>
            <a:r>
              <a:rPr lang="fr-FR" sz="2400" dirty="0"/>
              <a:t>dentaire régulier sont recommandés chez les patients à risque </a:t>
            </a:r>
            <a:endParaRPr lang="fr-FR" sz="2400" dirty="0" smtClean="0"/>
          </a:p>
          <a:p>
            <a:pPr>
              <a:lnSpc>
                <a:spcPct val="150000"/>
              </a:lnSpc>
            </a:pPr>
            <a:endParaRPr lang="fr-FR" sz="2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Eviction des piercing (</a:t>
            </a:r>
            <a:r>
              <a:rPr lang="fr-FR" sz="2400" dirty="0"/>
              <a:t>intéressant </a:t>
            </a:r>
            <a:r>
              <a:rPr lang="fr-FR" sz="2400" dirty="0" smtClean="0"/>
              <a:t>surtout les muqueuses) et tatouages</a:t>
            </a:r>
          </a:p>
          <a:p>
            <a:pPr>
              <a:lnSpc>
                <a:spcPct val="150000"/>
              </a:lnSpc>
            </a:pPr>
            <a:endParaRPr lang="fr-FR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/>
              <a:t>Asepsie rigoureuse lors de manipulation des cathéters ou de </a:t>
            </a:r>
            <a:r>
              <a:rPr lang="fr-FR" sz="2400" dirty="0" smtClean="0"/>
              <a:t>procédures invasives 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 </a:t>
            </a:r>
            <a:br>
              <a:rPr lang="fr-FR" sz="2400" dirty="0"/>
            </a:br>
            <a:r>
              <a:rPr lang="fr-FR" sz="2400" dirty="0"/>
              <a:t> </a:t>
            </a:r>
            <a:br>
              <a:rPr lang="fr-FR" sz="2400" dirty="0"/>
            </a:br>
            <a:endParaRPr lang="en-US" sz="2400" dirty="0"/>
          </a:p>
        </p:txBody>
      </p:sp>
      <p:pic>
        <p:nvPicPr>
          <p:cNvPr id="6" name="Picture 7" descr="coeuran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446" y="-110323"/>
            <a:ext cx="1477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6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14303" y="149657"/>
            <a:ext cx="6337663" cy="1325563"/>
          </a:xfrm>
        </p:spPr>
        <p:txBody>
          <a:bodyPr/>
          <a:lstStyle/>
          <a:p>
            <a:pPr algn="r"/>
            <a:r>
              <a:rPr lang="fr-FR" dirty="0" smtClean="0"/>
              <a:t>...à la limitation de l’antibioprophylaxie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659868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7067006" y="1690688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778" y="2038545"/>
            <a:ext cx="6694714" cy="366658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7564" y="5665568"/>
            <a:ext cx="582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 sz="1600" b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Concept actuel du rôle limité de la prophylaxie antibiotique contre bactériémie quotidienne par rapport aux procédures</a:t>
            </a:r>
            <a:endParaRPr lang="en-US" sz="1600" b="1" dirty="0">
              <a:solidFill>
                <a:srgbClr val="FF0000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36822" y="6361611"/>
            <a:ext cx="4955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B0F0"/>
                </a:solidFill>
              </a:rPr>
              <a:t>Moreillon</a:t>
            </a:r>
            <a:r>
              <a:rPr lang="en-US" sz="1200" dirty="0">
                <a:solidFill>
                  <a:srgbClr val="00B0F0"/>
                </a:solidFill>
              </a:rPr>
              <a:t> P, </a:t>
            </a:r>
            <a:r>
              <a:rPr lang="en-US" sz="1200" dirty="0" smtClean="0">
                <a:solidFill>
                  <a:srgbClr val="00B0F0"/>
                </a:solidFill>
              </a:rPr>
              <a:t>et al. </a:t>
            </a:r>
            <a:r>
              <a:rPr lang="en-US" sz="1200" i="1" dirty="0" smtClean="0">
                <a:solidFill>
                  <a:srgbClr val="00B0F0"/>
                </a:solidFill>
              </a:rPr>
              <a:t>Med </a:t>
            </a:r>
            <a:r>
              <a:rPr lang="en-US" sz="1200" i="1" dirty="0">
                <a:solidFill>
                  <a:srgbClr val="00B0F0"/>
                </a:solidFill>
              </a:rPr>
              <a:t>Mal </a:t>
            </a:r>
            <a:r>
              <a:rPr lang="en-US" sz="1200" i="1" dirty="0" smtClean="0">
                <a:solidFill>
                  <a:srgbClr val="00B0F0"/>
                </a:solidFill>
              </a:rPr>
              <a:t>Infect </a:t>
            </a:r>
            <a:r>
              <a:rPr lang="en-US" sz="1200" dirty="0" smtClean="0">
                <a:solidFill>
                  <a:srgbClr val="00B0F0"/>
                </a:solidFill>
              </a:rPr>
              <a:t>2002</a:t>
            </a:r>
            <a:r>
              <a:rPr lang="en-US" sz="1200" dirty="0">
                <a:solidFill>
                  <a:srgbClr val="00B0F0"/>
                </a:solidFill>
              </a:rPr>
              <a:t>; </a:t>
            </a:r>
            <a:r>
              <a:rPr lang="en-US" sz="1200" b="1" dirty="0">
                <a:solidFill>
                  <a:srgbClr val="00B0F0"/>
                </a:solidFill>
              </a:rPr>
              <a:t>32: </a:t>
            </a:r>
            <a:r>
              <a:rPr lang="en-US" sz="1200" dirty="0">
                <a:solidFill>
                  <a:srgbClr val="00B0F0"/>
                </a:solidFill>
              </a:rPr>
              <a:t>605–12 (in French </a:t>
            </a:r>
          </a:p>
        </p:txBody>
      </p:sp>
      <p:pic>
        <p:nvPicPr>
          <p:cNvPr id="10" name="Picture 7" descr="coeuran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818" y="-28573"/>
            <a:ext cx="1477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8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9862" y="416641"/>
            <a:ext cx="10515600" cy="954224"/>
          </a:xfrm>
          <a:solidFill>
            <a:srgbClr val="FF0000"/>
          </a:solidFill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CONCLUSION / </a:t>
            </a:r>
            <a:r>
              <a:rPr lang="fr-FR" b="1" dirty="0" err="1" smtClean="0">
                <a:solidFill>
                  <a:schemeClr val="bg1"/>
                </a:solidFill>
              </a:rPr>
              <a:t>Take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Home </a:t>
            </a:r>
            <a:r>
              <a:rPr lang="fr-FR" b="1" dirty="0" smtClean="0">
                <a:solidFill>
                  <a:schemeClr val="bg1"/>
                </a:solidFill>
              </a:rPr>
              <a:t>Messages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0" y="1503112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7067006" y="1533932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66989" y="2405338"/>
            <a:ext cx="10515600" cy="397031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Endocardites infectieuses relativement rares</a:t>
            </a:r>
          </a:p>
          <a:p>
            <a:pPr>
              <a:lnSpc>
                <a:spcPct val="150000"/>
              </a:lnSpc>
            </a:pPr>
            <a:endParaRPr lang="fr-FR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 smtClean="0"/>
              <a:t>Gravité , Morbi-mortalité impose plus de prophylaxie</a:t>
            </a:r>
          </a:p>
          <a:p>
            <a:pPr>
              <a:lnSpc>
                <a:spcPct val="150000"/>
              </a:lnSpc>
            </a:pPr>
            <a:endParaRPr lang="fr-FR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Règles d’hygiène à privilégier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400" dirty="0" smtClean="0"/>
              <a:t> Antibioprophylaxie réservée  au groupe à risque et aux procédures dentaires</a:t>
            </a:r>
          </a:p>
        </p:txBody>
      </p:sp>
      <p:pic>
        <p:nvPicPr>
          <p:cNvPr id="6" name="Picture 7" descr="coeuran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263" y="-140994"/>
            <a:ext cx="1197737" cy="14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266682" y="1674254"/>
            <a:ext cx="6877318" cy="4211391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MERCI POUR VOTRE ATTENTION </a:t>
            </a:r>
            <a:endParaRPr lang="fr-F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7" descr="coeuran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89929"/>
            <a:ext cx="1477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3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989138"/>
            <a:ext cx="8496300" cy="4525962"/>
          </a:xfrm>
        </p:spPr>
        <p:txBody>
          <a:bodyPr/>
          <a:lstStyle/>
          <a:p>
            <a:pPr eaLnBrk="1" hangingPunct="1"/>
            <a:r>
              <a:rPr lang="fr-FR" altLang="fr-FR" b="1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Greffe d’un micro organisme (bactérie ou levure) sur un endocarde sain ou le plus souvent lésé</a:t>
            </a:r>
            <a:br>
              <a:rPr lang="fr-FR" altLang="fr-FR" b="1" smtClean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altLang="fr-FR" b="1" smtClean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fr-FR" altLang="fr-FR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Localisation : valves, prothèses valvulaires, endocarde, cardiopathie congénitale, sonde de pace maker ou de DAI</a:t>
            </a:r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416050" y="434975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b="1" smtClean="0">
                <a:solidFill>
                  <a:srgbClr val="FFFF00"/>
                </a:solidFill>
              </a:rPr>
              <a:t>Définition</a:t>
            </a:r>
          </a:p>
        </p:txBody>
      </p:sp>
      <p:pic>
        <p:nvPicPr>
          <p:cNvPr id="4" name="Picture 7" descr="coeuran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928" y="-126161"/>
            <a:ext cx="1477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1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…. 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76457" y="1297577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2732" y="1316219"/>
            <a:ext cx="4615543" cy="87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èche droite 4"/>
          <p:cNvSpPr/>
          <p:nvPr/>
        </p:nvSpPr>
        <p:spPr>
          <a:xfrm>
            <a:off x="82732" y="1534759"/>
            <a:ext cx="11943805" cy="1454331"/>
          </a:xfrm>
          <a:prstGeom prst="rightArrow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11077303" y="2611031"/>
            <a:ext cx="8708" cy="931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139402" y="3527670"/>
            <a:ext cx="2052598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Antibiotiques</a:t>
            </a:r>
          </a:p>
          <a:p>
            <a:r>
              <a:rPr lang="fr-FR" b="1" dirty="0" smtClean="0"/>
              <a:t>Culture-</a:t>
            </a:r>
            <a:r>
              <a:rPr lang="fr-FR" b="1" dirty="0" err="1" smtClean="0"/>
              <a:t>Bactério</a:t>
            </a:r>
            <a:r>
              <a:rPr lang="fr-FR" b="1" dirty="0" smtClean="0"/>
              <a:t> Echocardiographie </a:t>
            </a:r>
          </a:p>
          <a:p>
            <a:r>
              <a:rPr lang="fr-FR" b="1" dirty="0" smtClean="0"/>
              <a:t>Chirurgie</a:t>
            </a:r>
            <a:r>
              <a:rPr lang="fr-FR" b="1" dirty="0"/>
              <a:t> </a:t>
            </a:r>
            <a:r>
              <a:rPr lang="fr-FR" b="1" dirty="0" smtClean="0"/>
              <a:t>val</a:t>
            </a:r>
            <a:r>
              <a:rPr lang="fr-FR" sz="1600" b="1" dirty="0" smtClean="0"/>
              <a:t> 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95787" y="3551557"/>
            <a:ext cx="1515868" cy="73866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Pénicilline </a:t>
            </a:r>
          </a:p>
          <a:p>
            <a:r>
              <a:rPr lang="fr-F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Alexander </a:t>
            </a:r>
            <a:r>
              <a:rPr lang="fr-FR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Fléming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9239793" y="2611025"/>
            <a:ext cx="8708" cy="931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6192881" y="2611024"/>
            <a:ext cx="8708" cy="931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3575700" y="2704071"/>
            <a:ext cx="8708" cy="931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745118" y="2640953"/>
            <a:ext cx="8708" cy="931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331606" y="3563885"/>
            <a:ext cx="2395718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Données physiopathologiques </a:t>
            </a:r>
            <a:r>
              <a:rPr lang="en-US" sz="1400" dirty="0"/>
              <a:t>et </a:t>
            </a:r>
            <a:r>
              <a:rPr lang="en-US" sz="1400" dirty="0" err="1"/>
              <a:t>cliniques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en-US" sz="1400" b="1" dirty="0" smtClean="0"/>
              <a:t>Williams OSLER</a:t>
            </a:r>
            <a:endParaRPr lang="fr-F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254729" y="3600642"/>
            <a:ext cx="2546618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Corrélation </a:t>
            </a:r>
            <a:r>
              <a:rPr lang="fr-FR" sz="1400" dirty="0"/>
              <a:t>Amas de végétations </a:t>
            </a:r>
            <a:r>
              <a:rPr lang="fr-FR" sz="1400" dirty="0" smtClean="0"/>
              <a:t>septiques-</a:t>
            </a:r>
            <a:r>
              <a:rPr lang="fr-FR" sz="1400" dirty="0" err="1" smtClean="0"/>
              <a:t>Syndr</a:t>
            </a:r>
            <a:r>
              <a:rPr lang="fr-FR" sz="1400" dirty="0" smtClean="0"/>
              <a:t> infect clinique </a:t>
            </a:r>
            <a:r>
              <a:rPr lang="fr-FR" sz="1400" b="1" u="sng" dirty="0" smtClean="0"/>
              <a:t>Virchow</a:t>
            </a:r>
            <a:endParaRPr lang="en-US" sz="1400" b="1" u="sng" dirty="0"/>
          </a:p>
        </p:txBody>
      </p:sp>
      <p:sp>
        <p:nvSpPr>
          <p:cNvPr id="26" name="ZoneTexte 25"/>
          <p:cNvSpPr txBox="1"/>
          <p:nvPr/>
        </p:nvSpPr>
        <p:spPr>
          <a:xfrm>
            <a:off x="49214" y="3596464"/>
            <a:ext cx="1779289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Description </a:t>
            </a:r>
            <a:r>
              <a:rPr lang="fr-FR" sz="1600" dirty="0"/>
              <a:t>des lésions par </a:t>
            </a:r>
            <a:r>
              <a:rPr lang="fr-FR" sz="1600" b="1" u="sng" dirty="0"/>
              <a:t>Lazare RIVIERE 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43840" y="1545793"/>
            <a:ext cx="1110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…. 1646</a:t>
            </a:r>
            <a:r>
              <a:rPr lang="fr-FR" b="1" dirty="0" smtClean="0">
                <a:solidFill>
                  <a:srgbClr val="FF0000"/>
                </a:solidFill>
              </a:rPr>
              <a:t>                                        1869                                           1890                                               1944                              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538791" y="1990569"/>
            <a:ext cx="852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Historique des endocardites infectieuses</a:t>
            </a:r>
            <a:endParaRPr lang="fr-F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4" y="4410076"/>
            <a:ext cx="1779289" cy="22948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001" y="4442412"/>
            <a:ext cx="2118982" cy="226250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6857" y="4341743"/>
            <a:ext cx="2199600" cy="236560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411" y="4339306"/>
            <a:ext cx="2018817" cy="2365608"/>
          </a:xfrm>
          <a:prstGeom prst="rect">
            <a:avLst/>
          </a:prstGeom>
        </p:spPr>
      </p:pic>
      <p:sp>
        <p:nvSpPr>
          <p:cNvPr id="18" name="Triangle isocèle 17"/>
          <p:cNvSpPr/>
          <p:nvPr/>
        </p:nvSpPr>
        <p:spPr>
          <a:xfrm rot="5400000">
            <a:off x="10250896" y="1818900"/>
            <a:ext cx="432825" cy="2437615"/>
          </a:xfrm>
          <a:prstGeom prst="triangle">
            <a:avLst>
              <a:gd name="adj" fmla="val 611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214" y="2811225"/>
            <a:ext cx="9190579" cy="45411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ZoneTexte 43"/>
          <p:cNvSpPr txBox="1"/>
          <p:nvPr/>
        </p:nvSpPr>
        <p:spPr>
          <a:xfrm>
            <a:off x="966651" y="2832334"/>
            <a:ext cx="7942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Mortalité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5" name="Picture 7" descr="coeurana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037" y="-163803"/>
            <a:ext cx="1477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1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520500"/>
            <a:ext cx="10515600" cy="1325563"/>
          </a:xfrm>
        </p:spPr>
        <p:txBody>
          <a:bodyPr/>
          <a:lstStyle/>
          <a:p>
            <a:pPr algn="r"/>
            <a:r>
              <a:rPr lang="fr-FR" b="1" dirty="0" smtClean="0"/>
              <a:t>Des progrès mais une morbi-mortalité qui reste élevée </a:t>
            </a:r>
            <a:endParaRPr lang="en-US" b="1" dirty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3815243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7067006" y="3846063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oeuran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818" y="0"/>
            <a:ext cx="1477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637" y="4135007"/>
            <a:ext cx="4029075" cy="2505075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0" y="1659868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7067006" y="1690688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0" y="99331"/>
            <a:ext cx="7530570" cy="306188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18011" y="3532277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Mortalité 50%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0598" y="99331"/>
            <a:ext cx="2924175" cy="28098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977" y="2956016"/>
            <a:ext cx="3034023" cy="390198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265831" y="3684677"/>
            <a:ext cx="273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Essentiellement tributaire aux complications 74%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0268" y="1919606"/>
            <a:ext cx="10515600" cy="1325563"/>
          </a:xfrm>
        </p:spPr>
        <p:txBody>
          <a:bodyPr/>
          <a:lstStyle/>
          <a:p>
            <a:pPr algn="r"/>
            <a:r>
              <a:rPr lang="fr-FR" b="1" dirty="0"/>
              <a:t>Evolution des concepts </a:t>
            </a:r>
            <a:r>
              <a:rPr lang="fr-FR" b="1" dirty="0" smtClean="0"/>
              <a:t>                  physiopathologiques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3671551"/>
            <a:ext cx="3958046" cy="2054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7067006" y="3610932"/>
            <a:ext cx="5124994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oeuran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886" y="-91101"/>
            <a:ext cx="1477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5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175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z="4800" b="1">
                <a:solidFill>
                  <a:srgbClr val="FFFF00"/>
                </a:solidFill>
              </a:rPr>
              <a:t>Pathogénie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666875" y="1182689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3600" b="1">
                <a:solidFill>
                  <a:srgbClr val="FFFF99"/>
                </a:solidFill>
              </a:rPr>
              <a:t>Endocardite sub aiguë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609725" y="2349501"/>
            <a:ext cx="3119438" cy="796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000000"/>
                </a:solidFill>
                <a:latin typeface="Tahoma" charset="0"/>
              </a:rPr>
              <a:t>Lésion endocarde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000000">
                    <a:lumMod val="50000"/>
                  </a:srgbClr>
                </a:solidFill>
                <a:latin typeface="Tahoma" charset="0"/>
              </a:rPr>
              <a:t>Lésion de jet/</a:t>
            </a:r>
            <a:r>
              <a:rPr lang="fr-FR" b="1" dirty="0" err="1">
                <a:solidFill>
                  <a:srgbClr val="000000">
                    <a:lumMod val="50000"/>
                  </a:srgbClr>
                </a:solidFill>
                <a:latin typeface="Tahoma" charset="0"/>
              </a:rPr>
              <a:t>Shear</a:t>
            </a:r>
            <a:r>
              <a:rPr lang="fr-FR" b="1" dirty="0">
                <a:solidFill>
                  <a:srgbClr val="000000">
                    <a:lumMod val="50000"/>
                  </a:srgbClr>
                </a:solidFill>
                <a:latin typeface="Tahoma" charset="0"/>
              </a:rPr>
              <a:t> stress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000000">
                    <a:lumMod val="50000"/>
                  </a:srgbClr>
                </a:solidFill>
                <a:latin typeface="Tahoma" charset="0"/>
              </a:rPr>
              <a:t>Venturi 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609726" y="3286126"/>
            <a:ext cx="3057525" cy="500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Agrégation plaquettaire</a:t>
            </a: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774825" y="4724401"/>
            <a:ext cx="3170238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</a:rPr>
              <a:t>Endocardite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</a:rPr>
              <a:t> abactérienne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4872038" y="5876926"/>
            <a:ext cx="2520950" cy="7207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Bactériémie</a:t>
            </a: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7104063" y="2781301"/>
            <a:ext cx="2520950" cy="720725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 b="1">
                <a:solidFill>
                  <a:srgbClr val="FFFF99"/>
                </a:solidFill>
              </a:rPr>
              <a:t>Endocardite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400" b="1">
                <a:solidFill>
                  <a:srgbClr val="FFFF99"/>
                </a:solidFill>
              </a:rPr>
              <a:t> infectieuse</a:t>
            </a: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7175500" y="4724401"/>
            <a:ext cx="2520950" cy="720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</a:rPr>
              <a:t>Colonisation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2000" b="1">
                <a:solidFill>
                  <a:srgbClr val="000000"/>
                </a:solidFill>
              </a:rPr>
              <a:t>microbienne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16200000">
            <a:off x="5872957" y="3523457"/>
            <a:ext cx="1412875" cy="5256212"/>
          </a:xfrm>
          <a:prstGeom prst="curvedRightArrow">
            <a:avLst>
              <a:gd name="adj1" fmla="val 74404"/>
              <a:gd name="adj2" fmla="val 148809"/>
              <a:gd name="adj3" fmla="val 33333"/>
            </a:avLst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3452813" y="3122614"/>
            <a:ext cx="0" cy="244475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>
            <a:off x="3452813" y="4224339"/>
            <a:ext cx="127000" cy="479425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 flipH="1" flipV="1">
            <a:off x="8256588" y="3573463"/>
            <a:ext cx="0" cy="1079500"/>
          </a:xfrm>
          <a:prstGeom prst="line">
            <a:avLst/>
          </a:prstGeom>
          <a:noFill/>
          <a:ln w="57150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pic>
        <p:nvPicPr>
          <p:cNvPr id="18445" name="Image 13" descr="ENDOCARD_7.t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8" y="1271589"/>
            <a:ext cx="16430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Image 15" descr="ENDOCARD_C.t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4143375"/>
            <a:ext cx="93345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Image 16" descr="ENDOCARD_0.t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3773488"/>
            <a:ext cx="31194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Image 18" descr="ENDOCARD_10.t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6" y="4714875"/>
            <a:ext cx="128587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4" descr="http://127.0.0.1:1818/images/62FF1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928814"/>
            <a:ext cx="15001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Connecteur droit avec flèche 21"/>
          <p:cNvCxnSpPr/>
          <p:nvPr/>
        </p:nvCxnSpPr>
        <p:spPr>
          <a:xfrm rot="16200000" flipH="1">
            <a:off x="3047206" y="3772694"/>
            <a:ext cx="357188" cy="285750"/>
          </a:xfrm>
          <a:prstGeom prst="straightConnector1">
            <a:avLst/>
          </a:prstGeom>
          <a:ln w="38100">
            <a:solidFill>
              <a:srgbClr val="FFFF99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9239251" y="4929188"/>
            <a:ext cx="428625" cy="285750"/>
          </a:xfrm>
          <a:prstGeom prst="straightConnector1">
            <a:avLst/>
          </a:prstGeom>
          <a:ln w="38100">
            <a:solidFill>
              <a:srgbClr val="FFFF99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cxnSpLocks/>
          </p:cNvCxnSpPr>
          <p:nvPr/>
        </p:nvCxnSpPr>
        <p:spPr>
          <a:xfrm flipV="1">
            <a:off x="9191626" y="2135188"/>
            <a:ext cx="796925" cy="658812"/>
          </a:xfrm>
          <a:prstGeom prst="straightConnector1">
            <a:avLst/>
          </a:prstGeom>
          <a:ln w="38100"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53" name="Picture 2" descr="http://127.0.0.1:1818/images/62FF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2438401"/>
            <a:ext cx="1155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hevron 23"/>
          <p:cNvSpPr/>
          <p:nvPr/>
        </p:nvSpPr>
        <p:spPr>
          <a:xfrm>
            <a:off x="3433763" y="1820864"/>
            <a:ext cx="1511300" cy="485775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FFFF00"/>
                </a:solidFill>
              </a:rPr>
              <a:t>Jet</a:t>
            </a:r>
          </a:p>
        </p:txBody>
      </p:sp>
      <p:pic>
        <p:nvPicPr>
          <p:cNvPr id="18455" name="Picture 2" descr="http://t1.gstatic.com/images?q=tbn:ANd9GcQe8-D1hBRy1bZm7QD7Er98NGS9xGw0zZTSiUtnWGU9jVjATwu9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4076700"/>
            <a:ext cx="136366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xplosion : 8 points 2"/>
          <p:cNvSpPr/>
          <p:nvPr/>
        </p:nvSpPr>
        <p:spPr>
          <a:xfrm>
            <a:off x="7821614" y="3968750"/>
            <a:ext cx="2346325" cy="914400"/>
          </a:xfrm>
          <a:prstGeom prst="irregularSeal1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>
                <a:solidFill>
                  <a:srgbClr val="FFFFFF"/>
                </a:solidFill>
              </a:rPr>
              <a:t>Adhésines</a:t>
            </a:r>
          </a:p>
        </p:txBody>
      </p:sp>
      <p:pic>
        <p:nvPicPr>
          <p:cNvPr id="26" name="Picture 7" descr="coeurana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54" y="-188913"/>
            <a:ext cx="1477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1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0" y="120650"/>
            <a:ext cx="8229600" cy="1143000"/>
          </a:xfrm>
        </p:spPr>
        <p:txBody>
          <a:bodyPr/>
          <a:lstStyle/>
          <a:p>
            <a:pPr eaLnBrk="1" hangingPunct="1"/>
            <a:r>
              <a:rPr lang="fr-FR" altLang="fr-FR" sz="4800" b="1">
                <a:solidFill>
                  <a:srgbClr val="FFFF00"/>
                </a:solidFill>
              </a:rPr>
              <a:t>Pathogénie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809750" y="1412876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fr-FR" altLang="fr-FR" sz="3600" b="1">
                <a:solidFill>
                  <a:srgbClr val="FFFF99"/>
                </a:solidFill>
              </a:rPr>
              <a:t>Endocardite aiguë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3117850" y="4878388"/>
            <a:ext cx="2520950" cy="715962"/>
          </a:xfrm>
          <a:prstGeom prst="rect">
            <a:avLst/>
          </a:prstGeom>
          <a:ln>
            <a:solidFill>
              <a:srgbClr val="FFFF99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FFFFFF"/>
                </a:solidFill>
              </a:rPr>
              <a:t>Bactériémie</a:t>
            </a:r>
          </a:p>
        </p:txBody>
      </p:sp>
      <p:sp>
        <p:nvSpPr>
          <p:cNvPr id="9221" name="AutoShape 10"/>
          <p:cNvSpPr>
            <a:spLocks noChangeArrowheads="1"/>
          </p:cNvSpPr>
          <p:nvPr/>
        </p:nvSpPr>
        <p:spPr bwMode="auto">
          <a:xfrm rot="14638750">
            <a:off x="7530307" y="2482057"/>
            <a:ext cx="1187450" cy="5376863"/>
          </a:xfrm>
          <a:prstGeom prst="curvedRightArrow">
            <a:avLst>
              <a:gd name="adj1" fmla="val 90561"/>
              <a:gd name="adj2" fmla="val 181123"/>
              <a:gd name="adj3" fmla="val 33333"/>
            </a:avLst>
          </a:prstGeom>
          <a:ln>
            <a:solidFill>
              <a:srgbClr val="FFFF99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1847850" y="2133600"/>
            <a:ext cx="3887788" cy="1295400"/>
          </a:xfrm>
          <a:prstGeom prst="rect">
            <a:avLst/>
          </a:prstGeom>
          <a:solidFill>
            <a:srgbClr val="FF9933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FFFFFF"/>
                </a:solidFill>
              </a:rPr>
              <a:t>Germe virulent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FFFFFF"/>
                </a:solidFill>
              </a:rPr>
              <a:t>Inoculation directe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FFFFCC"/>
                </a:solidFill>
              </a:rPr>
              <a:t>(toxicomanie IV, cathéter)</a:t>
            </a:r>
          </a:p>
        </p:txBody>
      </p:sp>
      <p:sp>
        <p:nvSpPr>
          <p:cNvPr id="9223" name="Rectangle 15"/>
          <p:cNvSpPr>
            <a:spLocks noChangeArrowheads="1"/>
          </p:cNvSpPr>
          <p:nvPr/>
        </p:nvSpPr>
        <p:spPr bwMode="auto">
          <a:xfrm>
            <a:off x="7535864" y="2492375"/>
            <a:ext cx="2879725" cy="1296988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rgbClr val="FFFF99"/>
                </a:solidFill>
              </a:rPr>
              <a:t>Localisation cardiaque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rgbClr val="FFFF99"/>
                </a:solidFill>
              </a:rPr>
              <a:t>Endocardite</a:t>
            </a:r>
          </a:p>
        </p:txBody>
      </p:sp>
      <p:sp>
        <p:nvSpPr>
          <p:cNvPr id="22535" name="Line 16"/>
          <p:cNvSpPr>
            <a:spLocks noChangeShapeType="1"/>
          </p:cNvSpPr>
          <p:nvPr/>
        </p:nvSpPr>
        <p:spPr bwMode="auto">
          <a:xfrm>
            <a:off x="3503613" y="3429001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549276"/>
            <a:ext cx="313213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à coins arrondis 10"/>
          <p:cNvSpPr/>
          <p:nvPr/>
        </p:nvSpPr>
        <p:spPr>
          <a:xfrm>
            <a:off x="7896226" y="549275"/>
            <a:ext cx="2771775" cy="50323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rgbClr val="FFFFFF"/>
                </a:solidFill>
              </a:rPr>
              <a:t>Endocardite mitrale</a:t>
            </a:r>
          </a:p>
        </p:txBody>
      </p:sp>
      <p:sp>
        <p:nvSpPr>
          <p:cNvPr id="2" name="Rectangle : coins arrondis 1"/>
          <p:cNvSpPr/>
          <p:nvPr/>
        </p:nvSpPr>
        <p:spPr>
          <a:xfrm>
            <a:off x="1847850" y="3509963"/>
            <a:ext cx="3887788" cy="8556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800" b="1" dirty="0">
                <a:solidFill>
                  <a:srgbClr val="2D2D8A">
                    <a:lumMod val="75000"/>
                  </a:srgbClr>
                </a:solidFill>
              </a:rPr>
              <a:t>Valve (endothélium) normale (?)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792539" y="4365626"/>
            <a:ext cx="358775" cy="512763"/>
          </a:xfrm>
          <a:prstGeom prst="straightConnector1">
            <a:avLst/>
          </a:prstGeom>
          <a:ln w="3810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5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19505</TotalTime>
  <Words>677</Words>
  <Application>Microsoft Office PowerPoint</Application>
  <PresentationFormat>Grand écran</PresentationFormat>
  <Paragraphs>154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25</vt:i4>
      </vt:variant>
    </vt:vector>
  </HeadingPairs>
  <TitlesOfParts>
    <vt:vector size="39" baseType="lpstr">
      <vt:lpstr>Arial</vt:lpstr>
      <vt:lpstr>Arial Narrow</vt:lpstr>
      <vt:lpstr>Bahnschrift Light</vt:lpstr>
      <vt:lpstr>Bahnschrift Light SemiCondensed</vt:lpstr>
      <vt:lpstr>Bell MT</vt:lpstr>
      <vt:lpstr>Calibri</vt:lpstr>
      <vt:lpstr>Calibri Light</vt:lpstr>
      <vt:lpstr>Tahoma</vt:lpstr>
      <vt:lpstr>Times New Roman</vt:lpstr>
      <vt:lpstr>Trebuchet MS</vt:lpstr>
      <vt:lpstr>Wingdings</vt:lpstr>
      <vt:lpstr>Thème Office</vt:lpstr>
      <vt:lpstr>Modèle par défaut</vt:lpstr>
      <vt:lpstr>1_Modèle par défaut</vt:lpstr>
      <vt:lpstr>Présentation PowerPoint</vt:lpstr>
      <vt:lpstr>                                    PLAN  </vt:lpstr>
      <vt:lpstr>Définition</vt:lpstr>
      <vt:lpstr>…. </vt:lpstr>
      <vt:lpstr>Des progrès mais une morbi-mortalité qui reste élevée </vt:lpstr>
      <vt:lpstr>Présentation PowerPoint</vt:lpstr>
      <vt:lpstr>Evolution des concepts                   physiopathologiques</vt:lpstr>
      <vt:lpstr>Pathogénie</vt:lpstr>
      <vt:lpstr>Pathogénie</vt:lpstr>
      <vt:lpstr> PORTED’ENTREE </vt:lpstr>
      <vt:lpstr>Causes de Bactériémie</vt:lpstr>
      <vt:lpstr>De l’origine de la septicémie</vt:lpstr>
      <vt:lpstr>De l’origine de la septicémie</vt:lpstr>
      <vt:lpstr>Evaluer le risque du patient</vt:lpstr>
      <vt:lpstr>Groupe à haut Risque d’EI</vt:lpstr>
      <vt:lpstr>Groupe à Risque intermédiaire </vt:lpstr>
      <vt:lpstr>Procédures justifiant l'antibioprophylaxie </vt:lpstr>
      <vt:lpstr>Procédures justifiant l'antibioprophylaxie </vt:lpstr>
      <vt:lpstr>Evolution de l’antibioprophylaxie des EI</vt:lpstr>
      <vt:lpstr>Antibioprophylaxie </vt:lpstr>
      <vt:lpstr>Mesures générales </vt:lpstr>
      <vt:lpstr>Limiter le passage de bactéries à travers les barrières cutanéomuqueuses  </vt:lpstr>
      <vt:lpstr>...à la limitation de l’antibioprophylaxie</vt:lpstr>
      <vt:lpstr>CONCLUSION / Take Home Messages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Antibioprophylaxie dans les endocardites infectieuses</dc:title>
  <dc:creator>Windows User</dc:creator>
  <cp:lastModifiedBy>HP</cp:lastModifiedBy>
  <cp:revision>110</cp:revision>
  <dcterms:created xsi:type="dcterms:W3CDTF">2021-09-21T23:30:37Z</dcterms:created>
  <dcterms:modified xsi:type="dcterms:W3CDTF">2021-10-29T11:46:43Z</dcterms:modified>
</cp:coreProperties>
</file>